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8" r:id="rId5"/>
    <p:sldId id="259" r:id="rId6"/>
    <p:sldId id="266" r:id="rId7"/>
    <p:sldId id="260" r:id="rId8"/>
    <p:sldId id="261" r:id="rId9"/>
    <p:sldId id="262" r:id="rId10"/>
    <p:sldId id="263" r:id="rId11"/>
    <p:sldId id="264" r:id="rId12"/>
    <p:sldId id="267" r:id="rId13"/>
    <p:sldId id="265" r:id="rId14"/>
    <p:sldId id="269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1672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5A39C-889A-6D45-983E-7852B2E8D425}" type="datetimeFigureOut">
              <a:rPr lang="en-US" smtClean="0"/>
              <a:t>8/4/16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A3D3F-BB23-AD42-A7E1-A27984966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937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A3D3F-BB23-AD42-A7E1-A27984966C0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96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0EE4-2CCB-F749-9138-D5CE456FE309}" type="datetimeFigureOut">
              <a:rPr lang="en-US" smtClean="0"/>
              <a:t>8/4/16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2D82-2CD8-9441-A495-E5146ED9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737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0EE4-2CCB-F749-9138-D5CE456FE309}" type="datetimeFigureOut">
              <a:rPr lang="en-US" smtClean="0"/>
              <a:t>8/4/16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2D82-2CD8-9441-A495-E5146ED9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926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0EE4-2CCB-F749-9138-D5CE456FE309}" type="datetimeFigureOut">
              <a:rPr lang="en-US" smtClean="0"/>
              <a:t>8/4/16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2D82-2CD8-9441-A495-E5146ED9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902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0EE4-2CCB-F749-9138-D5CE456FE309}" type="datetimeFigureOut">
              <a:rPr lang="en-US" smtClean="0"/>
              <a:t>8/4/16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2D82-2CD8-9441-A495-E5146ED9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7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0EE4-2CCB-F749-9138-D5CE456FE309}" type="datetimeFigureOut">
              <a:rPr lang="en-US" smtClean="0"/>
              <a:t>8/4/16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2D82-2CD8-9441-A495-E5146ED9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020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0EE4-2CCB-F749-9138-D5CE456FE309}" type="datetimeFigureOut">
              <a:rPr lang="en-US" smtClean="0"/>
              <a:t>8/4/16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2D82-2CD8-9441-A495-E5146ED9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85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0EE4-2CCB-F749-9138-D5CE456FE309}" type="datetimeFigureOut">
              <a:rPr lang="en-US" smtClean="0"/>
              <a:t>8/4/16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2D82-2CD8-9441-A495-E5146ED9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337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0EE4-2CCB-F749-9138-D5CE456FE309}" type="datetimeFigureOut">
              <a:rPr lang="en-US" smtClean="0"/>
              <a:t>8/4/16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2D82-2CD8-9441-A495-E5146ED9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10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0EE4-2CCB-F749-9138-D5CE456FE309}" type="datetimeFigureOut">
              <a:rPr lang="en-US" smtClean="0"/>
              <a:t>8/4/16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2D82-2CD8-9441-A495-E5146ED9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32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0EE4-2CCB-F749-9138-D5CE456FE309}" type="datetimeFigureOut">
              <a:rPr lang="en-US" smtClean="0"/>
              <a:t>8/4/16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2D82-2CD8-9441-A495-E5146ED9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43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0EE4-2CCB-F749-9138-D5CE456FE309}" type="datetimeFigureOut">
              <a:rPr lang="en-US" smtClean="0"/>
              <a:t>8/4/16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42D82-2CD8-9441-A495-E5146ED9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38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C0EE4-2CCB-F749-9138-D5CE456FE309}" type="datetimeFigureOut">
              <a:rPr lang="en-US" smtClean="0"/>
              <a:t>8/4/16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42D82-2CD8-9441-A495-E5146ED957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72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11544353" TargetMode="External"/><Relationship Id="rId4" Type="http://schemas.openxmlformats.org/officeDocument/2006/relationships/hyperlink" Target="https://www.nottingham.ac.uk/quorum/what.htm" TargetMode="External"/><Relationship Id="rId5" Type="http://schemas.openxmlformats.org/officeDocument/2006/relationships/hyperlink" Target="http://cid.oxfordjournals.org/content/47/8/1070.full" TargetMode="External"/><Relationship Id="rId6" Type="http://schemas.openxmlformats.org/officeDocument/2006/relationships/hyperlink" Target="http://iai.asm.org/content/68/9/4839.full" TargetMode="External"/><Relationship Id="rId7" Type="http://schemas.openxmlformats.org/officeDocument/2006/relationships/hyperlink" Target="http://www.hhmi.org/scientists/bonnie-l-bassler" TargetMode="External"/><Relationship Id="rId8" Type="http://schemas.openxmlformats.org/officeDocument/2006/relationships/hyperlink" Target="http://2014.igem.org/wiki/index.php?title=Team:Aachen/Project/2D_Biosensor&amp;oldid=399573" TargetMode="External"/><Relationship Id="rId9" Type="http://schemas.openxmlformats.org/officeDocument/2006/relationships/hyperlink" Target="http://www.ncbi.nlm.nih.gov/pubmed/12198141/" TargetMode="External"/><Relationship Id="rId10" Type="http://schemas.openxmlformats.org/officeDocument/2006/relationships/hyperlink" Target="https://www.nottingham.ac.uk/quorum/history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rpedo_by_poketrainermanro-d7365bm.png"/>
          <p:cNvPicPr>
            <a:picLocks noChangeAspect="1"/>
          </p:cNvPicPr>
          <p:nvPr/>
        </p:nvPicPr>
        <p:blipFill>
          <a:blip r:embed="rId3">
            <a:alphaModFix amt="9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99" y="0"/>
            <a:ext cx="928294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423299" y="1079686"/>
            <a:ext cx="5651280" cy="4152430"/>
          </a:xfrm>
        </p:spPr>
        <p:txBody>
          <a:bodyPr/>
          <a:lstStyle/>
          <a:p>
            <a:r>
              <a:rPr lang="en-US" sz="7200" dirty="0" smtClean="0">
                <a:solidFill>
                  <a:schemeClr val="bg2">
                    <a:lumMod val="50000"/>
                  </a:schemeClr>
                </a:solidFill>
              </a:rPr>
              <a:t>Quorum sensing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0168" y="5398835"/>
            <a:ext cx="5331123" cy="447025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How it all ties in to fight bad bacteria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40221" y="710354"/>
            <a:ext cx="6557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</a:rPr>
              <a:t>TAYLOR KYNARD</a:t>
            </a:r>
            <a:endParaRPr lang="en-US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370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ute-Pokemon-Wallpaper-High-Qualit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Fighting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Bonnie </a:t>
            </a:r>
            <a:r>
              <a:rPr lang="en-US" dirty="0" err="1" smtClean="0"/>
              <a:t>Bassler</a:t>
            </a:r>
            <a:r>
              <a:rPr lang="en-US" dirty="0" smtClean="0"/>
              <a:t> is currently studying quorum sensing.</a:t>
            </a:r>
          </a:p>
          <a:p>
            <a:r>
              <a:rPr lang="en-US" dirty="0" err="1" smtClean="0"/>
              <a:t>Bassler’s</a:t>
            </a:r>
            <a:r>
              <a:rPr lang="en-US" dirty="0" smtClean="0"/>
              <a:t> team is trying to find a way to disrupt quorum sensing between bacteria so they won’t be able to communicate.</a:t>
            </a:r>
          </a:p>
          <a:p>
            <a:r>
              <a:rPr lang="en-US" dirty="0" smtClean="0"/>
              <a:t>She figured out that if the virus sends out the toxins too early, the host’s immune system could easily get rid of it, that is why the virus waits until a large enough amount of bacteria.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994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kemon_wallpaper___spheal_by_kennedyzak-d5vb6u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/>
              <a:t>F</a:t>
            </a:r>
            <a:r>
              <a:rPr lang="en-US" dirty="0" smtClean="0"/>
              <a:t>ighting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Bassler’s</a:t>
            </a:r>
            <a:r>
              <a:rPr lang="en-US" dirty="0" smtClean="0"/>
              <a:t> team has so far been studying quorum sensing in bacterial biofilms.</a:t>
            </a:r>
          </a:p>
          <a:p>
            <a:r>
              <a:rPr lang="en-US" dirty="0" err="1" smtClean="0"/>
              <a:t>Bassler</a:t>
            </a:r>
            <a:r>
              <a:rPr lang="en-US" dirty="0" smtClean="0"/>
              <a:t> believes that if an anti-</a:t>
            </a:r>
            <a:r>
              <a:rPr lang="en-US" dirty="0"/>
              <a:t>q</a:t>
            </a:r>
            <a:r>
              <a:rPr lang="en-US" dirty="0" smtClean="0"/>
              <a:t>uorum sensing strategy is going to be successful as a therapeutic, </a:t>
            </a:r>
            <a:r>
              <a:rPr lang="en-US" dirty="0" err="1" smtClean="0"/>
              <a:t>Bassler</a:t>
            </a:r>
            <a:r>
              <a:rPr lang="en-US" dirty="0" smtClean="0"/>
              <a:t> thinks that it shall be able to work in the contact of bacterial biofilms.</a:t>
            </a:r>
          </a:p>
          <a:p>
            <a:r>
              <a:rPr lang="en-US" dirty="0" smtClean="0"/>
              <a:t>Her lab is making new imaging, microfluidic, and genetic technologies to study quorum-sensing control of biofilm development from the single cell to the community.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716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35" y="433294"/>
            <a:ext cx="8492565" cy="569286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Normal Quorum Sensing  Quorum sensing with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“Signal molecule”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478308" y="1523998"/>
            <a:ext cx="555811" cy="49305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723528" y="3765177"/>
            <a:ext cx="585695" cy="657411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504D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766047" y="1800411"/>
            <a:ext cx="502024" cy="58270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737410" y="2017057"/>
            <a:ext cx="555813" cy="49604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715622" y="1930398"/>
            <a:ext cx="579719" cy="58270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e 8"/>
          <p:cNvSpPr/>
          <p:nvPr/>
        </p:nvSpPr>
        <p:spPr>
          <a:xfrm>
            <a:off x="803836" y="3249707"/>
            <a:ext cx="3275106" cy="2876456"/>
          </a:xfrm>
          <a:prstGeom prst="pie">
            <a:avLst>
              <a:gd name="adj1" fmla="val 17923144"/>
              <a:gd name="adj2" fmla="val 14944530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Pie 9"/>
          <p:cNvSpPr/>
          <p:nvPr/>
        </p:nvSpPr>
        <p:spPr>
          <a:xfrm>
            <a:off x="5289176" y="3124481"/>
            <a:ext cx="3397624" cy="3001682"/>
          </a:xfrm>
          <a:prstGeom prst="pie">
            <a:avLst>
              <a:gd name="adj1" fmla="val 18120284"/>
              <a:gd name="adj2" fmla="val 14420089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>
            <a:stCxn id="6" idx="4"/>
          </p:cNvCxnSpPr>
          <p:nvPr/>
        </p:nvCxnSpPr>
        <p:spPr>
          <a:xfrm>
            <a:off x="2017059" y="2383117"/>
            <a:ext cx="424330" cy="20394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3" idx="0"/>
            <a:endCxn id="3" idx="2"/>
          </p:cNvCxnSpPr>
          <p:nvPr/>
        </p:nvCxnSpPr>
        <p:spPr>
          <a:xfrm>
            <a:off x="4440518" y="433294"/>
            <a:ext cx="0" cy="569286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ight Brace 24"/>
          <p:cNvSpPr/>
          <p:nvPr/>
        </p:nvSpPr>
        <p:spPr>
          <a:xfrm rot="3563273">
            <a:off x="7029822" y="4990354"/>
            <a:ext cx="791882" cy="851647"/>
          </a:xfrm>
          <a:prstGeom prst="righ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Brace 25"/>
          <p:cNvSpPr/>
          <p:nvPr/>
        </p:nvSpPr>
        <p:spPr>
          <a:xfrm rot="3563273">
            <a:off x="2613549" y="4990351"/>
            <a:ext cx="791882" cy="851647"/>
          </a:xfrm>
          <a:prstGeom prst="righ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83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syduck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sz="2800" dirty="0" smtClean="0">
                <a:hlinkClick r:id="rId3"/>
              </a:rPr>
              <a:t>http://www.ncbi.nlm.nih.gov/pubmed11544353</a:t>
            </a:r>
            <a:endParaRPr lang="hr-HR" sz="2800" dirty="0" smtClean="0"/>
          </a:p>
          <a:p>
            <a:pPr marL="0" indent="0">
              <a:buNone/>
            </a:pPr>
            <a:r>
              <a:rPr lang="en-US" sz="2800" dirty="0">
                <a:hlinkClick r:id="rId4"/>
              </a:rPr>
              <a:t>https://www.nottingham.ac.uk/quorum/</a:t>
            </a:r>
            <a:r>
              <a:rPr lang="en-US" sz="2800" dirty="0" smtClean="0">
                <a:hlinkClick r:id="rId4"/>
              </a:rPr>
              <a:t>what.htm</a:t>
            </a:r>
            <a:endParaRPr lang="en-US" sz="2800" dirty="0" smtClean="0"/>
          </a:p>
          <a:p>
            <a:pPr marL="0" indent="0">
              <a:buNone/>
            </a:pPr>
            <a:r>
              <a:rPr lang="fr-FR" sz="2800" dirty="0">
                <a:hlinkClick r:id="rId5"/>
              </a:rPr>
              <a:t>http://cid.oxfordjournals.org/content/47/8/1070.</a:t>
            </a:r>
            <a:r>
              <a:rPr lang="fr-FR" sz="2800" dirty="0" smtClean="0">
                <a:hlinkClick r:id="rId5"/>
              </a:rPr>
              <a:t>full</a:t>
            </a:r>
            <a:endParaRPr lang="fr-FR" sz="2800" dirty="0" smtClean="0"/>
          </a:p>
          <a:p>
            <a:pPr marL="0" indent="0">
              <a:buNone/>
            </a:pPr>
            <a:r>
              <a:rPr lang="hu-HU" sz="2800" dirty="0">
                <a:hlinkClick r:id="rId6"/>
              </a:rPr>
              <a:t>http://iai.asm.org/content/68/9/4839.</a:t>
            </a:r>
            <a:r>
              <a:rPr lang="hu-HU" sz="2800" dirty="0" smtClean="0">
                <a:hlinkClick r:id="rId6"/>
              </a:rPr>
              <a:t>full</a:t>
            </a:r>
            <a:endParaRPr lang="hu-HU" sz="2800" dirty="0" smtClean="0"/>
          </a:p>
          <a:p>
            <a:pPr marL="0" indent="0">
              <a:buNone/>
            </a:pPr>
            <a:r>
              <a:rPr lang="en-US" sz="2800" dirty="0">
                <a:hlinkClick r:id="rId7"/>
              </a:rPr>
              <a:t>http://www.hhmi.org/scientists/bonnie-l-</a:t>
            </a:r>
            <a:r>
              <a:rPr lang="en-US" sz="2800" dirty="0" smtClean="0">
                <a:hlinkClick r:id="rId7"/>
              </a:rPr>
              <a:t>bassler</a:t>
            </a:r>
            <a:endParaRPr lang="en-US" sz="2800" dirty="0"/>
          </a:p>
          <a:p>
            <a:pPr marL="0" indent="0">
              <a:buNone/>
            </a:pPr>
            <a:r>
              <a:rPr lang="de-DE" sz="1600" dirty="0">
                <a:hlinkClick r:id="rId8"/>
              </a:rPr>
              <a:t>http://2014.igem.org/wiki/index.php?title=Team:Aachen/Project/2D_Biosensor&amp;oldid=</a:t>
            </a:r>
            <a:r>
              <a:rPr lang="de-DE" sz="1600" dirty="0" smtClean="0">
                <a:hlinkClick r:id="rId8"/>
              </a:rPr>
              <a:t>399573</a:t>
            </a:r>
            <a:endParaRPr lang="de-DE" sz="1600" dirty="0" smtClean="0"/>
          </a:p>
          <a:p>
            <a:pPr marL="0" indent="0">
              <a:buNone/>
            </a:pPr>
            <a:r>
              <a:rPr lang="hr-HR" sz="2800" dirty="0">
                <a:hlinkClick r:id="rId9"/>
              </a:rPr>
              <a:t>http://www.ncbi.nlm.nih.gov/pubmed/</a:t>
            </a:r>
            <a:r>
              <a:rPr lang="hr-HR" sz="2800" dirty="0" smtClean="0">
                <a:hlinkClick r:id="rId9"/>
              </a:rPr>
              <a:t>12198141\</a:t>
            </a:r>
            <a:endParaRPr lang="hr-HR" sz="2800" dirty="0" smtClean="0"/>
          </a:p>
          <a:p>
            <a:pPr marL="0" indent="0">
              <a:buNone/>
            </a:pPr>
            <a:r>
              <a:rPr lang="pl-PL" sz="2800" dirty="0">
                <a:hlinkClick r:id="rId10"/>
              </a:rPr>
              <a:t>https://www.nottingham.ac.uk/quorum/</a:t>
            </a:r>
            <a:r>
              <a:rPr lang="pl-PL" sz="2800" dirty="0" smtClean="0">
                <a:hlinkClick r:id="rId10"/>
              </a:rPr>
              <a:t>history.htm</a:t>
            </a:r>
            <a:endParaRPr lang="pl-PL" sz="2800" dirty="0" smtClean="0"/>
          </a:p>
          <a:p>
            <a:pPr marL="0" indent="0">
              <a:buNone/>
            </a:pPr>
            <a:endParaRPr lang="hr-HR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hu-HU" sz="1600" dirty="0" smtClean="0"/>
          </a:p>
          <a:p>
            <a:pPr marL="0" indent="0">
              <a:buNone/>
            </a:pPr>
            <a:endParaRPr lang="fr-FR" sz="2800" dirty="0" smtClean="0"/>
          </a:p>
          <a:p>
            <a:pPr marL="0" indent="0">
              <a:buNone/>
            </a:pPr>
            <a:endParaRPr lang="hr-HR" sz="28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212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u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-149412" y="0"/>
            <a:ext cx="9293412" cy="6618940"/>
          </a:xfrm>
        </p:spPr>
      </p:pic>
    </p:spTree>
    <p:extLst>
      <p:ext uri="{BB962C8B-B14F-4D97-AF65-F5344CB8AC3E}">
        <p14:creationId xmlns:p14="http://schemas.microsoft.com/office/powerpoint/2010/main" val="3071024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aylor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-702234" y="164353"/>
            <a:ext cx="11370234" cy="6200587"/>
          </a:xfrm>
        </p:spPr>
      </p:pic>
    </p:spTree>
    <p:extLst>
      <p:ext uri="{BB962C8B-B14F-4D97-AF65-F5344CB8AC3E}">
        <p14:creationId xmlns:p14="http://schemas.microsoft.com/office/powerpoint/2010/main" val="3722733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mpharos_by_poketrainermanro-d6qyb15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ranges of complex cells use quorum sensing to communicate to each other</a:t>
            </a:r>
          </a:p>
          <a:p>
            <a:r>
              <a:rPr lang="en-US" dirty="0" smtClean="0"/>
              <a:t>There are signal molecules that the cell “spits out” called </a:t>
            </a:r>
            <a:r>
              <a:rPr lang="en-US" dirty="0" err="1" smtClean="0"/>
              <a:t>autoinducers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an activator molecule is sensed nearby, it leads to a change in gene regulation.</a:t>
            </a:r>
          </a:p>
        </p:txBody>
      </p:sp>
    </p:spTree>
    <p:extLst>
      <p:ext uri="{BB962C8B-B14F-4D97-AF65-F5344CB8AC3E}">
        <p14:creationId xmlns:p14="http://schemas.microsoft.com/office/powerpoint/2010/main" val="3567541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arbink_by_poketrainermanro-d72q1uy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38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3960"/>
            <a:ext cx="8229600" cy="53395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Once there are enough </a:t>
            </a:r>
            <a:r>
              <a:rPr lang="en-US" dirty="0" err="1" smtClean="0"/>
              <a:t>autoinducers</a:t>
            </a:r>
            <a:r>
              <a:rPr lang="en-US" dirty="0" smtClean="0"/>
              <a:t> in the area, it has reached quorum.</a:t>
            </a:r>
          </a:p>
          <a:p>
            <a:r>
              <a:rPr lang="en-US" dirty="0" smtClean="0"/>
              <a:t>All of the cells or bacteria will act together and preform a function.</a:t>
            </a:r>
          </a:p>
          <a:p>
            <a:r>
              <a:rPr lang="en-US" dirty="0" smtClean="0"/>
              <a:t>Every different species of bacteria have different signal molecules they produce to communicate with each other.</a:t>
            </a:r>
          </a:p>
          <a:p>
            <a:r>
              <a:rPr lang="en-US" dirty="0" smtClean="0"/>
              <a:t>Scientists wanted to replicate these molecules so when the “signal molecule” enters the mechanism, it could potentially shut down the contraption and not let the bacteria communicate with each other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822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74d539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2" y="0"/>
            <a:ext cx="89945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676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evee__shiny__by_poketrainermanro-d6ldiny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Quorum sensing is the regulation of gene expression based on the density of the area.</a:t>
            </a:r>
          </a:p>
          <a:p>
            <a:r>
              <a:rPr lang="en-US" dirty="0" smtClean="0"/>
              <a:t>Inside the cell or bacteria, there is a contraption that is used to sense signal molecules that come in the contraption.</a:t>
            </a:r>
          </a:p>
          <a:p>
            <a:r>
              <a:rPr lang="en-US" dirty="0" smtClean="0"/>
              <a:t>When a signal molecule comes in, this activates a protein which activates another protein, releasing another signal molecule.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99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900px-Aachen_17-10-14_The_basics_of_quorum_sensing_ipo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1" b="-1389"/>
          <a:stretch/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660684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laceon_by_poketrainermanro-d6ldlam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keeps repeating until there are enough signal molecules around.</a:t>
            </a:r>
          </a:p>
          <a:p>
            <a:r>
              <a:rPr lang="en-US" dirty="0" smtClean="0"/>
              <a:t>When the cell or bacteria has sensed enough signal molecules, the area reached quorum.</a:t>
            </a:r>
          </a:p>
          <a:p>
            <a:r>
              <a:rPr lang="en-US" dirty="0" smtClean="0"/>
              <a:t>That is when the cell or bacteria have enough of their species to act together at once.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067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kachu_by_poketrainermanro-d6jlvol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at least 4 steps in the quorum sensing system.</a:t>
            </a:r>
          </a:p>
          <a:p>
            <a:r>
              <a:rPr lang="en-US" dirty="0" smtClean="0"/>
              <a:t>First is the production of the </a:t>
            </a:r>
            <a:r>
              <a:rPr lang="en-US" dirty="0" err="1" smtClean="0"/>
              <a:t>autoinducers</a:t>
            </a:r>
            <a:r>
              <a:rPr lang="en-US" dirty="0" smtClean="0"/>
              <a:t> or signal molecules .</a:t>
            </a:r>
          </a:p>
          <a:p>
            <a:r>
              <a:rPr lang="en-US" dirty="0" smtClean="0"/>
              <a:t>Second is the release of the </a:t>
            </a:r>
            <a:r>
              <a:rPr lang="en-US" dirty="0" err="1" smtClean="0"/>
              <a:t>autoinducers</a:t>
            </a:r>
            <a:r>
              <a:rPr lang="en-US" dirty="0" smtClean="0"/>
              <a:t> passively or actively.</a:t>
            </a:r>
          </a:p>
          <a:p>
            <a:r>
              <a:rPr lang="en-US" dirty="0" smtClean="0"/>
              <a:t>Third is the recognition of the signal molecules when they go inside of the contraption.</a:t>
            </a:r>
          </a:p>
          <a:p>
            <a:r>
              <a:rPr lang="en-US" dirty="0" smtClean="0"/>
              <a:t>The last step is the change in gene regulation.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811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lowbro_by_poketrainermanro-d6r3e5i.png"/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61" b="6461"/>
          <a:stretch>
            <a:fillRect/>
          </a:stretch>
        </p:blipFill>
        <p:spPr>
          <a:xfrm>
            <a:off x="0" y="0"/>
            <a:ext cx="9272142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Quorum History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4200" y="914430"/>
            <a:ext cx="8357934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200" dirty="0" smtClean="0"/>
              <a:t>The studying of quorum sensing started in the 1960’s.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 smtClean="0"/>
              <a:t>They saw that a marine bacterium named Vibrio </a:t>
            </a:r>
            <a:r>
              <a:rPr lang="en-US" sz="3200" dirty="0" err="1" smtClean="0"/>
              <a:t>Fischeri</a:t>
            </a:r>
            <a:r>
              <a:rPr lang="en-US" sz="3200" dirty="0" smtClean="0"/>
              <a:t> was lighting up in the belly of a squid.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 smtClean="0"/>
              <a:t>Before, they thought that “the culture media contained an inhibitor of luminescence, which was removed by the bacteria when larger numbers were present” as Nottingham said.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 smtClean="0"/>
              <a:t>It was later showed that it wasn’t the removing of an inducer, but the </a:t>
            </a:r>
            <a:r>
              <a:rPr lang="en-US" sz="3200" dirty="0" err="1" smtClean="0"/>
              <a:t>accumlation</a:t>
            </a:r>
            <a:r>
              <a:rPr lang="en-US" sz="3200" dirty="0" smtClean="0"/>
              <a:t> of an activator molecule.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01673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10099</TotalTime>
  <Words>663</Words>
  <Application>Microsoft Macintosh PowerPoint</Application>
  <PresentationFormat>On-screen Show (4:3)</PresentationFormat>
  <Paragraphs>55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Quorum sensing  </vt:lpstr>
      <vt:lpstr>Introduction</vt:lpstr>
      <vt:lpstr>More Introduction</vt:lpstr>
      <vt:lpstr>PowerPoint Presentation</vt:lpstr>
      <vt:lpstr>How It Works</vt:lpstr>
      <vt:lpstr>PowerPoint Presentation</vt:lpstr>
      <vt:lpstr>More How it Works</vt:lpstr>
      <vt:lpstr>The Procedure</vt:lpstr>
      <vt:lpstr>Quorum History</vt:lpstr>
      <vt:lpstr>Fighting Bacteria</vt:lpstr>
      <vt:lpstr>More Fighting Bacteria</vt:lpstr>
      <vt:lpstr>PowerPoint Presentation</vt:lpstr>
      <vt:lpstr>SOURCES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Quorum sensing  and Gene Regulation</dc:title>
  <dc:creator>Ower1</dc:creator>
  <cp:lastModifiedBy>Ower1</cp:lastModifiedBy>
  <cp:revision>39</cp:revision>
  <dcterms:created xsi:type="dcterms:W3CDTF">2016-07-25T16:52:57Z</dcterms:created>
  <dcterms:modified xsi:type="dcterms:W3CDTF">2016-08-04T12:26:28Z</dcterms:modified>
</cp:coreProperties>
</file>